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Lora" pitchFamily="2" charset="0"/>
      <p:regular r:id="rId9"/>
    </p:embeddedFont>
    <p:embeddedFont>
      <p:font typeface="Source Sans Pro" panose="020B0503030403020204" pitchFamily="3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57646E-B1AC-46B7-88B9-6270A178F718}" v="1" dt="2025-02-12T15:09:11.1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iranjibi dalai" userId="fa4fc44e5388813d" providerId="LiveId" clId="{1957646E-B1AC-46B7-88B9-6270A178F718}"/>
    <pc:docChg chg="undo custSel modSld">
      <pc:chgData name="chiranjibi dalai" userId="fa4fc44e5388813d" providerId="LiveId" clId="{1957646E-B1AC-46B7-88B9-6270A178F718}" dt="2025-02-22T10:47:40.959" v="45" actId="20577"/>
      <pc:docMkLst>
        <pc:docMk/>
      </pc:docMkLst>
      <pc:sldChg chg="modSp mod">
        <pc:chgData name="chiranjibi dalai" userId="fa4fc44e5388813d" providerId="LiveId" clId="{1957646E-B1AC-46B7-88B9-6270A178F718}" dt="2025-02-22T10:47:40.959" v="45" actId="20577"/>
        <pc:sldMkLst>
          <pc:docMk/>
          <pc:sldMk cId="0" sldId="261"/>
        </pc:sldMkLst>
        <pc:spChg chg="mod">
          <ac:chgData name="chiranjibi dalai" userId="fa4fc44e5388813d" providerId="LiveId" clId="{1957646E-B1AC-46B7-88B9-6270A178F718}" dt="2025-02-12T15:09:39.784" v="23" actId="27107"/>
          <ac:spMkLst>
            <pc:docMk/>
            <pc:sldMk cId="0" sldId="261"/>
            <ac:spMk id="8" creationId="{00000000-0000-0000-0000-000000000000}"/>
          </ac:spMkLst>
        </pc:spChg>
        <pc:spChg chg="mod">
          <ac:chgData name="chiranjibi dalai" userId="fa4fc44e5388813d" providerId="LiveId" clId="{1957646E-B1AC-46B7-88B9-6270A178F718}" dt="2025-02-22T10:47:40.959" v="45" actId="20577"/>
          <ac:spMkLst>
            <pc:docMk/>
            <pc:sldMk cId="0" sldId="261"/>
            <ac:spMk id="10" creationId="{00000000-0000-0000-0000-000000000000}"/>
          </ac:spMkLst>
        </pc:sp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41513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656761"/>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Bank Customer Churn Analysis</a:t>
            </a:r>
            <a:endParaRPr lang="en-US" sz="4400" dirty="0"/>
          </a:p>
        </p:txBody>
      </p:sp>
      <p:sp>
        <p:nvSpPr>
          <p:cNvPr id="4" name="Text 1"/>
          <p:cNvSpPr/>
          <p:nvPr/>
        </p:nvSpPr>
        <p:spPr>
          <a:xfrm>
            <a:off x="837724" y="4423767"/>
            <a:ext cx="7468553" cy="1149072"/>
          </a:xfrm>
          <a:prstGeom prst="rect">
            <a:avLst/>
          </a:prstGeom>
          <a:noFill/>
          <a:ln/>
        </p:spPr>
        <p:txBody>
          <a:bodyPr wrap="square" lIns="0" tIns="0" rIns="0" bIns="0" rtlCol="0" anchor="t"/>
          <a:lstStyle/>
          <a:p>
            <a:pPr marL="0" indent="0">
              <a:lnSpc>
                <a:spcPts val="3000"/>
              </a:lnSpc>
              <a:buNone/>
            </a:pPr>
            <a:r>
              <a:rPr lang="en-US" sz="1850" dirty="0">
                <a:solidFill>
                  <a:srgbClr val="3A3630"/>
                </a:solidFill>
                <a:latin typeface="Source Sans Pro" pitchFamily="34" charset="0"/>
                <a:ea typeface="Source Sans Pro" pitchFamily="34" charset="-122"/>
                <a:cs typeface="Source Sans Pro" pitchFamily="34" charset="-120"/>
              </a:rPr>
              <a:t>This power bi project analyzes customer churn at a bank. We will explore the problem, data, insights, and conclus. The goal is to understand why a customer churned the bank and reduce churn.</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837724" y="4271486"/>
            <a:ext cx="11057215"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Problem Statement: Understanding Churn</a:t>
            </a:r>
            <a:endParaRPr lang="en-US" sz="4400" dirty="0"/>
          </a:p>
        </p:txBody>
      </p:sp>
      <p:sp>
        <p:nvSpPr>
          <p:cNvPr id="4" name="Text 1"/>
          <p:cNvSpPr/>
          <p:nvPr/>
        </p:nvSpPr>
        <p:spPr>
          <a:xfrm>
            <a:off x="837724" y="5334476"/>
            <a:ext cx="12954952" cy="1149072"/>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Customer churn is a major challenge for banks and other organizations, leading to revenue loss and increased customer acquisition costs. Understanding the reasons behind churn is crucial for improving customer retention. High churn rates hurt profitability.</a:t>
            </a:r>
            <a:endParaRPr lang="en-US" sz="1850" dirty="0"/>
          </a:p>
        </p:txBody>
      </p:sp>
      <p:sp>
        <p:nvSpPr>
          <p:cNvPr id="5" name="Text 2"/>
          <p:cNvSpPr/>
          <p:nvPr/>
        </p:nvSpPr>
        <p:spPr>
          <a:xfrm>
            <a:off x="837724" y="6567249"/>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The goal is to analyze churn patterns, identify key reasons, and suggest business strategies to reduce churn. </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84741" y="616744"/>
            <a:ext cx="5493425" cy="659368"/>
          </a:xfrm>
          <a:prstGeom prst="rect">
            <a:avLst/>
          </a:prstGeom>
          <a:noFill/>
          <a:ln/>
        </p:spPr>
        <p:txBody>
          <a:bodyPr wrap="none" lIns="0" tIns="0" rIns="0" bIns="0" rtlCol="0" anchor="t"/>
          <a:lstStyle/>
          <a:p>
            <a:pPr marL="0" indent="0">
              <a:lnSpc>
                <a:spcPts val="5150"/>
              </a:lnSpc>
              <a:buNone/>
            </a:pPr>
            <a:r>
              <a:rPr lang="en-US" sz="4150" dirty="0">
                <a:solidFill>
                  <a:srgbClr val="38512F"/>
                </a:solidFill>
                <a:latin typeface="Lora" pitchFamily="34" charset="0"/>
                <a:ea typeface="Lora" pitchFamily="34" charset="-122"/>
                <a:cs typeface="Lora" pitchFamily="34" charset="-120"/>
              </a:rPr>
              <a:t>Data Sources and DAX</a:t>
            </a:r>
            <a:endParaRPr lang="en-US" sz="4150" dirty="0"/>
          </a:p>
        </p:txBody>
      </p:sp>
      <p:sp>
        <p:nvSpPr>
          <p:cNvPr id="3" name="Text 1"/>
          <p:cNvSpPr/>
          <p:nvPr/>
        </p:nvSpPr>
        <p:spPr>
          <a:xfrm>
            <a:off x="784741" y="1836539"/>
            <a:ext cx="2637830" cy="329803"/>
          </a:xfrm>
          <a:prstGeom prst="rect">
            <a:avLst/>
          </a:prstGeom>
          <a:noFill/>
          <a:ln/>
        </p:spPr>
        <p:txBody>
          <a:bodyPr wrap="none" lIns="0" tIns="0" rIns="0" bIns="0" rtlCol="0" anchor="t"/>
          <a:lstStyle/>
          <a:p>
            <a:pPr marL="0" indent="0">
              <a:lnSpc>
                <a:spcPts val="2550"/>
              </a:lnSpc>
              <a:buNone/>
            </a:pPr>
            <a:r>
              <a:rPr lang="en-US" sz="2050" dirty="0">
                <a:solidFill>
                  <a:srgbClr val="38512F"/>
                </a:solidFill>
                <a:latin typeface="Lora" pitchFamily="34" charset="0"/>
                <a:ea typeface="Lora" pitchFamily="34" charset="-122"/>
                <a:cs typeface="Lora" pitchFamily="34" charset="-120"/>
              </a:rPr>
              <a:t>Data Sources</a:t>
            </a:r>
            <a:endParaRPr lang="en-US" sz="2050" dirty="0"/>
          </a:p>
        </p:txBody>
      </p:sp>
      <p:sp>
        <p:nvSpPr>
          <p:cNvPr id="4" name="Text 2"/>
          <p:cNvSpPr/>
          <p:nvPr/>
        </p:nvSpPr>
        <p:spPr>
          <a:xfrm>
            <a:off x="784741" y="2390537"/>
            <a:ext cx="3988475" cy="717233"/>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The data has taken from you Tube, consisting of following tables:</a:t>
            </a:r>
            <a:endParaRPr lang="en-US" sz="1750" dirty="0"/>
          </a:p>
        </p:txBody>
      </p:sp>
      <p:sp>
        <p:nvSpPr>
          <p:cNvPr id="5" name="Text 3"/>
          <p:cNvSpPr/>
          <p:nvPr/>
        </p:nvSpPr>
        <p:spPr>
          <a:xfrm>
            <a:off x="784741" y="3186232"/>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a:pPr>
            <a:r>
              <a:rPr lang="en-US" sz="1750" dirty="0">
                <a:solidFill>
                  <a:srgbClr val="3A3630"/>
                </a:solidFill>
                <a:latin typeface="Source Sans Pro" pitchFamily="34" charset="0"/>
                <a:ea typeface="Source Sans Pro" pitchFamily="34" charset="-122"/>
                <a:cs typeface="Source Sans Pro" pitchFamily="34" charset="-120"/>
              </a:rPr>
              <a:t>Bank_churn.csv</a:t>
            </a:r>
            <a:endParaRPr lang="en-US" sz="1750" dirty="0"/>
          </a:p>
        </p:txBody>
      </p:sp>
      <p:sp>
        <p:nvSpPr>
          <p:cNvPr id="6" name="Text 4"/>
          <p:cNvSpPr/>
          <p:nvPr/>
        </p:nvSpPr>
        <p:spPr>
          <a:xfrm>
            <a:off x="784741" y="3623310"/>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2"/>
            </a:pPr>
            <a:r>
              <a:rPr lang="en-US" sz="1750" dirty="0">
                <a:solidFill>
                  <a:srgbClr val="3A3630"/>
                </a:solidFill>
                <a:latin typeface="Source Sans Pro" pitchFamily="34" charset="0"/>
                <a:ea typeface="Source Sans Pro" pitchFamily="34" charset="-122"/>
                <a:cs typeface="Source Sans Pro" pitchFamily="34" charset="-120"/>
              </a:rPr>
              <a:t>CustomerInfo.csv</a:t>
            </a:r>
            <a:endParaRPr lang="en-US" sz="1750" dirty="0"/>
          </a:p>
        </p:txBody>
      </p:sp>
      <p:sp>
        <p:nvSpPr>
          <p:cNvPr id="7" name="Text 5"/>
          <p:cNvSpPr/>
          <p:nvPr/>
        </p:nvSpPr>
        <p:spPr>
          <a:xfrm>
            <a:off x="784741" y="4060388"/>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3"/>
            </a:pPr>
            <a:r>
              <a:rPr lang="en-US" sz="1750" dirty="0">
                <a:solidFill>
                  <a:srgbClr val="3A3630"/>
                </a:solidFill>
                <a:latin typeface="Source Sans Pro" pitchFamily="34" charset="0"/>
                <a:ea typeface="Source Sans Pro" pitchFamily="34" charset="-122"/>
                <a:cs typeface="Source Sans Pro" pitchFamily="34" charset="-120"/>
              </a:rPr>
              <a:t>ActiveCustomer.xslx</a:t>
            </a:r>
            <a:endParaRPr lang="en-US" sz="1750" dirty="0"/>
          </a:p>
        </p:txBody>
      </p:sp>
      <p:sp>
        <p:nvSpPr>
          <p:cNvPr id="8" name="Text 6"/>
          <p:cNvSpPr/>
          <p:nvPr/>
        </p:nvSpPr>
        <p:spPr>
          <a:xfrm>
            <a:off x="784741" y="4497467"/>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4"/>
            </a:pPr>
            <a:r>
              <a:rPr lang="en-US" sz="1750" dirty="0">
                <a:solidFill>
                  <a:srgbClr val="3A3630"/>
                </a:solidFill>
                <a:latin typeface="Source Sans Pro" pitchFamily="34" charset="0"/>
                <a:ea typeface="Source Sans Pro" pitchFamily="34" charset="-122"/>
                <a:cs typeface="Source Sans Pro" pitchFamily="34" charset="-120"/>
              </a:rPr>
              <a:t>CreditCard.xslx</a:t>
            </a:r>
            <a:endParaRPr lang="en-US" sz="1750" dirty="0"/>
          </a:p>
        </p:txBody>
      </p:sp>
      <p:sp>
        <p:nvSpPr>
          <p:cNvPr id="9" name="Text 7"/>
          <p:cNvSpPr/>
          <p:nvPr/>
        </p:nvSpPr>
        <p:spPr>
          <a:xfrm>
            <a:off x="784741" y="4934545"/>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5"/>
            </a:pPr>
            <a:r>
              <a:rPr lang="en-US" sz="1750" dirty="0">
                <a:solidFill>
                  <a:srgbClr val="3A3630"/>
                </a:solidFill>
                <a:latin typeface="Source Sans Pro" pitchFamily="34" charset="0"/>
                <a:ea typeface="Source Sans Pro" pitchFamily="34" charset="-122"/>
                <a:cs typeface="Source Sans Pro" pitchFamily="34" charset="-120"/>
              </a:rPr>
              <a:t>Geography.xslx</a:t>
            </a:r>
            <a:endParaRPr lang="en-US" sz="1750" dirty="0"/>
          </a:p>
        </p:txBody>
      </p:sp>
      <p:sp>
        <p:nvSpPr>
          <p:cNvPr id="10" name="Text 8"/>
          <p:cNvSpPr/>
          <p:nvPr/>
        </p:nvSpPr>
        <p:spPr>
          <a:xfrm>
            <a:off x="784741" y="5371624"/>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6"/>
            </a:pPr>
            <a:r>
              <a:rPr lang="en-US" sz="1750" dirty="0">
                <a:solidFill>
                  <a:srgbClr val="3A3630"/>
                </a:solidFill>
                <a:latin typeface="Source Sans Pro" pitchFamily="34" charset="0"/>
                <a:ea typeface="Source Sans Pro" pitchFamily="34" charset="-122"/>
                <a:cs typeface="Source Sans Pro" pitchFamily="34" charset="-120"/>
              </a:rPr>
              <a:t>ExitCustomer.xslx</a:t>
            </a:r>
            <a:endParaRPr lang="en-US" sz="1750" dirty="0"/>
          </a:p>
        </p:txBody>
      </p:sp>
      <p:sp>
        <p:nvSpPr>
          <p:cNvPr id="11" name="Text 9"/>
          <p:cNvSpPr/>
          <p:nvPr/>
        </p:nvSpPr>
        <p:spPr>
          <a:xfrm>
            <a:off x="784741" y="5808702"/>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7"/>
            </a:pPr>
            <a:r>
              <a:rPr lang="en-US" sz="1750" dirty="0">
                <a:solidFill>
                  <a:srgbClr val="3A3630"/>
                </a:solidFill>
                <a:latin typeface="Source Sans Pro" pitchFamily="34" charset="0"/>
                <a:ea typeface="Source Sans Pro" pitchFamily="34" charset="-122"/>
                <a:cs typeface="Source Sans Pro" pitchFamily="34" charset="-120"/>
              </a:rPr>
              <a:t>Gender.xslx</a:t>
            </a:r>
            <a:endParaRPr lang="en-US" sz="1750" dirty="0"/>
          </a:p>
        </p:txBody>
      </p:sp>
      <p:sp>
        <p:nvSpPr>
          <p:cNvPr id="12" name="Text 10"/>
          <p:cNvSpPr/>
          <p:nvPr/>
        </p:nvSpPr>
        <p:spPr>
          <a:xfrm>
            <a:off x="784741" y="6369010"/>
            <a:ext cx="3988475" cy="358616"/>
          </a:xfrm>
          <a:prstGeom prst="rect">
            <a:avLst/>
          </a:prstGeom>
          <a:noFill/>
          <a:ln/>
        </p:spPr>
        <p:txBody>
          <a:bodyPr wrap="none" lIns="0" tIns="0" rIns="0" bIns="0" rtlCol="0" anchor="t"/>
          <a:lstStyle/>
          <a:p>
            <a:pPr marL="0" indent="0">
              <a:lnSpc>
                <a:spcPts val="2800"/>
              </a:lnSpc>
              <a:buNone/>
            </a:pPr>
            <a:endParaRPr lang="en-US" sz="1750" dirty="0"/>
          </a:p>
        </p:txBody>
      </p:sp>
      <p:sp>
        <p:nvSpPr>
          <p:cNvPr id="13" name="Text 11"/>
          <p:cNvSpPr/>
          <p:nvPr/>
        </p:nvSpPr>
        <p:spPr>
          <a:xfrm>
            <a:off x="784741" y="6929318"/>
            <a:ext cx="3988475" cy="358616"/>
          </a:xfrm>
          <a:prstGeom prst="rect">
            <a:avLst/>
          </a:prstGeom>
          <a:noFill/>
          <a:ln/>
        </p:spPr>
        <p:txBody>
          <a:bodyPr wrap="none" lIns="0" tIns="0" rIns="0" bIns="0" rtlCol="0" anchor="t"/>
          <a:lstStyle/>
          <a:p>
            <a:pPr marL="0" indent="0">
              <a:lnSpc>
                <a:spcPts val="2800"/>
              </a:lnSpc>
              <a:buNone/>
            </a:pPr>
            <a:endParaRPr lang="en-US" sz="1750" dirty="0"/>
          </a:p>
        </p:txBody>
      </p:sp>
      <p:sp>
        <p:nvSpPr>
          <p:cNvPr id="14" name="Text 12"/>
          <p:cNvSpPr/>
          <p:nvPr/>
        </p:nvSpPr>
        <p:spPr>
          <a:xfrm>
            <a:off x="5327809" y="1836539"/>
            <a:ext cx="2637830" cy="329803"/>
          </a:xfrm>
          <a:prstGeom prst="rect">
            <a:avLst/>
          </a:prstGeom>
          <a:noFill/>
          <a:ln/>
        </p:spPr>
        <p:txBody>
          <a:bodyPr wrap="none" lIns="0" tIns="0" rIns="0" bIns="0" rtlCol="0" anchor="t"/>
          <a:lstStyle/>
          <a:p>
            <a:pPr marL="0" indent="0">
              <a:lnSpc>
                <a:spcPts val="2550"/>
              </a:lnSpc>
              <a:buNone/>
            </a:pPr>
            <a:r>
              <a:rPr lang="en-US" sz="2050" dirty="0">
                <a:solidFill>
                  <a:srgbClr val="38512F"/>
                </a:solidFill>
                <a:latin typeface="Lora" pitchFamily="34" charset="0"/>
                <a:ea typeface="Lora" pitchFamily="34" charset="-122"/>
                <a:cs typeface="Lora" pitchFamily="34" charset="-120"/>
              </a:rPr>
              <a:t>Methodology</a:t>
            </a:r>
            <a:endParaRPr lang="en-US" sz="2050" dirty="0"/>
          </a:p>
        </p:txBody>
      </p:sp>
      <p:sp>
        <p:nvSpPr>
          <p:cNvPr id="15" name="Text 13"/>
          <p:cNvSpPr/>
          <p:nvPr/>
        </p:nvSpPr>
        <p:spPr>
          <a:xfrm>
            <a:off x="5327809" y="2390537"/>
            <a:ext cx="3989784" cy="2510314"/>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Before load the data we transform that data and by using power query  we do some data transformation like removing duplicate rows. Power BI was then connected to Postgres SQL server to Maintain and updating the new  data into Power BI.</a:t>
            </a:r>
            <a:endParaRPr lang="en-US" sz="1750" dirty="0"/>
          </a:p>
        </p:txBody>
      </p:sp>
      <p:sp>
        <p:nvSpPr>
          <p:cNvPr id="16" name="Text 14"/>
          <p:cNvSpPr/>
          <p:nvPr/>
        </p:nvSpPr>
        <p:spPr>
          <a:xfrm>
            <a:off x="5327809" y="4979313"/>
            <a:ext cx="3989784" cy="717233"/>
          </a:xfrm>
          <a:prstGeom prst="rect">
            <a:avLst/>
          </a:prstGeom>
          <a:noFill/>
          <a:ln/>
        </p:spPr>
        <p:txBody>
          <a:bodyPr wrap="square" lIns="0" tIns="0" rIns="0" bIns="0" rtlCol="0" anchor="t"/>
          <a:lstStyle/>
          <a:p>
            <a:pPr marL="342900" indent="-342900">
              <a:lnSpc>
                <a:spcPts val="2800"/>
              </a:lnSpc>
              <a:buSzPct val="100000"/>
              <a:buChar char="•"/>
            </a:pPr>
            <a:r>
              <a:rPr lang="en-US" sz="1750" dirty="0">
                <a:solidFill>
                  <a:srgbClr val="3A3630"/>
                </a:solidFill>
                <a:latin typeface="Source Sans Pro" pitchFamily="34" charset="0"/>
                <a:ea typeface="Source Sans Pro" pitchFamily="34" charset="-122"/>
                <a:cs typeface="Source Sans Pro" pitchFamily="34" charset="-120"/>
              </a:rPr>
              <a:t>Further we construct relationship among the tables.</a:t>
            </a:r>
            <a:endParaRPr lang="en-US" sz="1750" dirty="0"/>
          </a:p>
        </p:txBody>
      </p:sp>
      <p:sp>
        <p:nvSpPr>
          <p:cNvPr id="17" name="Text 15"/>
          <p:cNvSpPr/>
          <p:nvPr/>
        </p:nvSpPr>
        <p:spPr>
          <a:xfrm>
            <a:off x="9872186" y="1836539"/>
            <a:ext cx="2637830" cy="329803"/>
          </a:xfrm>
          <a:prstGeom prst="rect">
            <a:avLst/>
          </a:prstGeom>
          <a:noFill/>
          <a:ln/>
        </p:spPr>
        <p:txBody>
          <a:bodyPr wrap="none" lIns="0" tIns="0" rIns="0" bIns="0" rtlCol="0" anchor="t"/>
          <a:lstStyle/>
          <a:p>
            <a:pPr marL="0" indent="0">
              <a:lnSpc>
                <a:spcPts val="2550"/>
              </a:lnSpc>
              <a:buNone/>
            </a:pPr>
            <a:r>
              <a:rPr lang="en-US" sz="2050" dirty="0">
                <a:solidFill>
                  <a:srgbClr val="38512F"/>
                </a:solidFill>
                <a:latin typeface="Lora" pitchFamily="34" charset="0"/>
                <a:ea typeface="Lora" pitchFamily="34" charset="-122"/>
                <a:cs typeface="Lora" pitchFamily="34" charset="-120"/>
              </a:rPr>
              <a:t>DAX Measures</a:t>
            </a:r>
            <a:endParaRPr lang="en-US" sz="2050" dirty="0"/>
          </a:p>
        </p:txBody>
      </p:sp>
      <p:sp>
        <p:nvSpPr>
          <p:cNvPr id="18" name="Text 16"/>
          <p:cNvSpPr/>
          <p:nvPr/>
        </p:nvSpPr>
        <p:spPr>
          <a:xfrm>
            <a:off x="9872186" y="2390537"/>
            <a:ext cx="3988475" cy="1075849"/>
          </a:xfrm>
          <a:prstGeom prst="rect">
            <a:avLst/>
          </a:prstGeom>
          <a:noFill/>
          <a:ln/>
        </p:spPr>
        <p:txBody>
          <a:bodyPr wrap="square" lIns="0" tIns="0" rIns="0" bIns="0" rtlCol="0" anchor="t"/>
          <a:lstStyle/>
          <a:p>
            <a:pPr marL="0" indent="0">
              <a:lnSpc>
                <a:spcPts val="2800"/>
              </a:lnSpc>
              <a:buNone/>
            </a:pPr>
            <a:r>
              <a:rPr lang="en-US" sz="1750" dirty="0">
                <a:solidFill>
                  <a:srgbClr val="3A3630"/>
                </a:solidFill>
                <a:latin typeface="Source Sans Pro" pitchFamily="34" charset="0"/>
                <a:ea typeface="Source Sans Pro" pitchFamily="34" charset="-122"/>
                <a:cs typeface="Source Sans Pro" pitchFamily="34" charset="-120"/>
              </a:rPr>
              <a:t>Created some measures to analyze and making some insights from the data, those are:</a:t>
            </a:r>
            <a:endParaRPr lang="en-US" sz="1750" dirty="0"/>
          </a:p>
        </p:txBody>
      </p:sp>
      <p:sp>
        <p:nvSpPr>
          <p:cNvPr id="19" name="Text 17"/>
          <p:cNvSpPr/>
          <p:nvPr/>
        </p:nvSpPr>
        <p:spPr>
          <a:xfrm>
            <a:off x="9872186" y="3668078"/>
            <a:ext cx="3988475" cy="1434465"/>
          </a:xfrm>
          <a:prstGeom prst="rect">
            <a:avLst/>
          </a:prstGeom>
          <a:noFill/>
          <a:ln/>
        </p:spPr>
        <p:txBody>
          <a:bodyPr wrap="square" lIns="0" tIns="0" rIns="0" bIns="0" rtlCol="0" anchor="t"/>
          <a:lstStyle/>
          <a:p>
            <a:pPr marL="342900" indent="-342900">
              <a:lnSpc>
                <a:spcPts val="2800"/>
              </a:lnSpc>
              <a:buSzPct val="100000"/>
              <a:buFont typeface="+mj-lt"/>
              <a:buAutoNum type="arabicPeriod"/>
            </a:pPr>
            <a:r>
              <a:rPr lang="en-US" sz="1750" dirty="0">
                <a:solidFill>
                  <a:srgbClr val="3A3630"/>
                </a:solidFill>
                <a:latin typeface="Source Sans Pro" pitchFamily="34" charset="0"/>
                <a:ea typeface="Source Sans Pro" pitchFamily="34" charset="-122"/>
                <a:cs typeface="Source Sans Pro" pitchFamily="34" charset="-120"/>
              </a:rPr>
              <a:t>count of active customers, inactive customers, retained customers, churned customers, card holders, non card holders.</a:t>
            </a:r>
            <a:endParaRPr lang="en-US" sz="1750" dirty="0"/>
          </a:p>
        </p:txBody>
      </p:sp>
      <p:sp>
        <p:nvSpPr>
          <p:cNvPr id="20" name="Text 18"/>
          <p:cNvSpPr/>
          <p:nvPr/>
        </p:nvSpPr>
        <p:spPr>
          <a:xfrm>
            <a:off x="9872186" y="5181005"/>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2"/>
            </a:pPr>
            <a:r>
              <a:rPr lang="en-US" sz="1750" dirty="0">
                <a:solidFill>
                  <a:srgbClr val="3A3630"/>
                </a:solidFill>
                <a:latin typeface="Source Sans Pro" pitchFamily="34" charset="0"/>
                <a:ea typeface="Source Sans Pro" pitchFamily="34" charset="-122"/>
                <a:cs typeface="Source Sans Pro" pitchFamily="34" charset="-120"/>
              </a:rPr>
              <a:t>previous month exit costumers</a:t>
            </a:r>
            <a:endParaRPr lang="en-US" sz="1750" dirty="0"/>
          </a:p>
        </p:txBody>
      </p:sp>
      <p:sp>
        <p:nvSpPr>
          <p:cNvPr id="21" name="Text 19"/>
          <p:cNvSpPr/>
          <p:nvPr/>
        </p:nvSpPr>
        <p:spPr>
          <a:xfrm>
            <a:off x="9872186" y="5618083"/>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3"/>
            </a:pPr>
            <a:r>
              <a:rPr lang="en-US" sz="1750" dirty="0">
                <a:solidFill>
                  <a:srgbClr val="3A3630"/>
                </a:solidFill>
                <a:latin typeface="Source Sans Pro" pitchFamily="34" charset="0"/>
                <a:ea typeface="Source Sans Pro" pitchFamily="34" charset="-122"/>
                <a:cs typeface="Source Sans Pro" pitchFamily="34" charset="-120"/>
              </a:rPr>
              <a:t>Churn rate</a:t>
            </a:r>
            <a:endParaRPr lang="en-US" sz="1750" dirty="0"/>
          </a:p>
        </p:txBody>
      </p:sp>
      <p:sp>
        <p:nvSpPr>
          <p:cNvPr id="22" name="Text 20"/>
          <p:cNvSpPr/>
          <p:nvPr/>
        </p:nvSpPr>
        <p:spPr>
          <a:xfrm>
            <a:off x="9872186" y="6055162"/>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4"/>
            </a:pPr>
            <a:r>
              <a:rPr lang="en-US" sz="1750" dirty="0">
                <a:solidFill>
                  <a:srgbClr val="3A3630"/>
                </a:solidFill>
                <a:latin typeface="Source Sans Pro" pitchFamily="34" charset="0"/>
                <a:ea typeface="Source Sans Pro" pitchFamily="34" charset="-122"/>
                <a:cs typeface="Source Sans Pro" pitchFamily="34" charset="-120"/>
              </a:rPr>
              <a:t>previous month churn rate</a:t>
            </a:r>
            <a:endParaRPr lang="en-US" sz="1750" dirty="0"/>
          </a:p>
        </p:txBody>
      </p:sp>
      <p:sp>
        <p:nvSpPr>
          <p:cNvPr id="23" name="Text 21"/>
          <p:cNvSpPr/>
          <p:nvPr/>
        </p:nvSpPr>
        <p:spPr>
          <a:xfrm>
            <a:off x="9872186" y="6492240"/>
            <a:ext cx="3988475" cy="358616"/>
          </a:xfrm>
          <a:prstGeom prst="rect">
            <a:avLst/>
          </a:prstGeom>
          <a:noFill/>
          <a:ln/>
        </p:spPr>
        <p:txBody>
          <a:bodyPr wrap="none" lIns="0" tIns="0" rIns="0" bIns="0" rtlCol="0" anchor="t"/>
          <a:lstStyle/>
          <a:p>
            <a:pPr marL="342900" indent="-342900">
              <a:lnSpc>
                <a:spcPts val="2800"/>
              </a:lnSpc>
              <a:buSzPct val="100000"/>
              <a:buFont typeface="+mj-lt"/>
              <a:buAutoNum type="arabicPeriod" startAt="5"/>
            </a:pPr>
            <a:r>
              <a:rPr lang="en-US" sz="1750" dirty="0">
                <a:solidFill>
                  <a:srgbClr val="3A3630"/>
                </a:solidFill>
                <a:latin typeface="Source Sans Pro" pitchFamily="34" charset="0"/>
                <a:ea typeface="Source Sans Pro" pitchFamily="34" charset="-122"/>
                <a:cs typeface="Source Sans Pro" pitchFamily="34" charset="-120"/>
              </a:rPr>
              <a:t>Churn rate change</a:t>
            </a:r>
            <a:endParaRPr lang="en-US" sz="1750" dirty="0"/>
          </a:p>
        </p:txBody>
      </p:sp>
      <p:sp>
        <p:nvSpPr>
          <p:cNvPr id="24" name="Text 22"/>
          <p:cNvSpPr/>
          <p:nvPr/>
        </p:nvSpPr>
        <p:spPr>
          <a:xfrm>
            <a:off x="9872186" y="7052548"/>
            <a:ext cx="3988475" cy="358616"/>
          </a:xfrm>
          <a:prstGeom prst="rect">
            <a:avLst/>
          </a:prstGeom>
          <a:noFill/>
          <a:ln/>
        </p:spPr>
        <p:txBody>
          <a:bodyPr wrap="none" lIns="0" tIns="0" rIns="0" bIns="0" rtlCol="0" anchor="t"/>
          <a:lstStyle/>
          <a:p>
            <a:pPr marL="0" indent="0">
              <a:lnSpc>
                <a:spcPts val="2800"/>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305645"/>
            <a:ext cx="6947773"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Dashboard Customization </a:t>
            </a:r>
            <a:endParaRPr lang="en-US" sz="4400" dirty="0"/>
          </a:p>
        </p:txBody>
      </p:sp>
      <p:sp>
        <p:nvSpPr>
          <p:cNvPr id="3" name="Text 1"/>
          <p:cNvSpPr/>
          <p:nvPr/>
        </p:nvSpPr>
        <p:spPr>
          <a:xfrm>
            <a:off x="837724" y="3488412"/>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Used various graphs like pie chart, line chart, bar chart, column chart, matrix, name card and stacked area chart.</a:t>
            </a:r>
            <a:endParaRPr lang="en-US" sz="1850" dirty="0"/>
          </a:p>
        </p:txBody>
      </p:sp>
      <p:sp>
        <p:nvSpPr>
          <p:cNvPr id="4" name="Text 2"/>
          <p:cNvSpPr/>
          <p:nvPr/>
        </p:nvSpPr>
        <p:spPr>
          <a:xfrm>
            <a:off x="837724" y="3955137"/>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Applied drilldown for next level hierarchy.</a:t>
            </a:r>
            <a:endParaRPr lang="en-US" sz="1850" dirty="0"/>
          </a:p>
        </p:txBody>
      </p:sp>
      <p:sp>
        <p:nvSpPr>
          <p:cNvPr id="5" name="Text 3"/>
          <p:cNvSpPr/>
          <p:nvPr/>
        </p:nvSpPr>
        <p:spPr>
          <a:xfrm>
            <a:off x="837724" y="4421862"/>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Slicers are used for categorical class.</a:t>
            </a:r>
            <a:endParaRPr lang="en-US" sz="1850" dirty="0"/>
          </a:p>
        </p:txBody>
      </p:sp>
      <p:sp>
        <p:nvSpPr>
          <p:cNvPr id="6" name="Text 4"/>
          <p:cNvSpPr/>
          <p:nvPr/>
        </p:nvSpPr>
        <p:spPr>
          <a:xfrm>
            <a:off x="837724" y="4888587"/>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Visualized important KPIs.</a:t>
            </a:r>
            <a:endParaRPr lang="en-US" sz="1850" dirty="0"/>
          </a:p>
        </p:txBody>
      </p:sp>
      <p:sp>
        <p:nvSpPr>
          <p:cNvPr id="7" name="Text 5"/>
          <p:cNvSpPr/>
          <p:nvPr/>
        </p:nvSpPr>
        <p:spPr>
          <a:xfrm>
            <a:off x="837724" y="5540812"/>
            <a:ext cx="12954952" cy="383024"/>
          </a:xfrm>
          <a:prstGeom prst="rect">
            <a:avLst/>
          </a:prstGeom>
          <a:noFill/>
          <a:ln/>
        </p:spPr>
        <p:txBody>
          <a:bodyPr wrap="none" lIns="0" tIns="0" rIns="0" bIns="0" rtlCol="0" anchor="t"/>
          <a:lstStyle/>
          <a:p>
            <a:pPr marL="0" indent="0">
              <a:lnSpc>
                <a:spcPts val="3000"/>
              </a:lnSpc>
              <a:buNone/>
            </a:pP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132171"/>
            <a:ext cx="5632490" cy="704017"/>
          </a:xfrm>
          <a:prstGeom prst="rect">
            <a:avLst/>
          </a:prstGeom>
          <a:noFill/>
          <a:ln/>
        </p:spPr>
        <p:txBody>
          <a:bodyPr wrap="none" lIns="0" tIns="0" rIns="0" bIns="0" rtlCol="0" anchor="t"/>
          <a:lstStyle/>
          <a:p>
            <a:pPr marL="0" indent="0">
              <a:lnSpc>
                <a:spcPts val="5500"/>
              </a:lnSpc>
              <a:buNone/>
            </a:pPr>
            <a:r>
              <a:rPr lang="en-US" sz="4400" dirty="0">
                <a:solidFill>
                  <a:srgbClr val="38512F"/>
                </a:solidFill>
                <a:latin typeface="Lora" pitchFamily="34" charset="0"/>
                <a:ea typeface="Lora" pitchFamily="34" charset="-122"/>
                <a:cs typeface="Lora" pitchFamily="34" charset="-120"/>
              </a:rPr>
              <a:t>Key Business Insights</a:t>
            </a:r>
            <a:endParaRPr lang="en-US" sz="4400" dirty="0"/>
          </a:p>
        </p:txBody>
      </p:sp>
      <p:sp>
        <p:nvSpPr>
          <p:cNvPr id="4" name="Text 1"/>
          <p:cNvSpPr/>
          <p:nvPr/>
        </p:nvSpPr>
        <p:spPr>
          <a:xfrm>
            <a:off x="6324124" y="3195161"/>
            <a:ext cx="7468553"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Churn rate is high, that is 20.37%.</a:t>
            </a:r>
            <a:endParaRPr lang="en-US" sz="1850" dirty="0"/>
          </a:p>
        </p:txBody>
      </p:sp>
      <p:sp>
        <p:nvSpPr>
          <p:cNvPr id="5" name="Text 2"/>
          <p:cNvSpPr/>
          <p:nvPr/>
        </p:nvSpPr>
        <p:spPr>
          <a:xfrm>
            <a:off x="6324124" y="3661886"/>
            <a:ext cx="7468553"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Old age customers churn rate is  higher than the youngers.</a:t>
            </a:r>
            <a:endParaRPr lang="en-US" sz="1850" dirty="0"/>
          </a:p>
        </p:txBody>
      </p:sp>
      <p:sp>
        <p:nvSpPr>
          <p:cNvPr id="6" name="Text 3"/>
          <p:cNvSpPr/>
          <p:nvPr/>
        </p:nvSpPr>
        <p:spPr>
          <a:xfrm>
            <a:off x="6324124" y="4128611"/>
            <a:ext cx="7468553"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High balance Customers churn rate is high.</a:t>
            </a:r>
            <a:endParaRPr lang="en-US" sz="1850" dirty="0"/>
          </a:p>
        </p:txBody>
      </p:sp>
      <p:sp>
        <p:nvSpPr>
          <p:cNvPr id="7" name="Text 4"/>
          <p:cNvSpPr/>
          <p:nvPr/>
        </p:nvSpPr>
        <p:spPr>
          <a:xfrm>
            <a:off x="6324124" y="4595336"/>
            <a:ext cx="7468553"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Customers with higher number of products leaving the bank more.</a:t>
            </a:r>
            <a:endParaRPr lang="en-US" sz="1850" dirty="0"/>
          </a:p>
        </p:txBody>
      </p:sp>
      <p:sp>
        <p:nvSpPr>
          <p:cNvPr id="8" name="Text 5"/>
          <p:cNvSpPr/>
          <p:nvPr/>
        </p:nvSpPr>
        <p:spPr>
          <a:xfrm>
            <a:off x="6324124" y="5062061"/>
            <a:ext cx="7468553"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3A3630"/>
                </a:solidFill>
                <a:latin typeface="Source Sans Pro" pitchFamily="34" charset="0"/>
                <a:ea typeface="Source Sans Pro" pitchFamily="34" charset="-122"/>
                <a:cs typeface="Source Sans Pro" pitchFamily="34" charset="-120"/>
              </a:rPr>
              <a:t>people of Germany having a higher churn rate.</a:t>
            </a:r>
            <a:endParaRPr lang="en-US" sz="1850" dirty="0"/>
          </a:p>
        </p:txBody>
      </p:sp>
      <p:sp>
        <p:nvSpPr>
          <p:cNvPr id="9" name="Text 6"/>
          <p:cNvSpPr/>
          <p:nvPr/>
        </p:nvSpPr>
        <p:spPr>
          <a:xfrm>
            <a:off x="6324124" y="5714286"/>
            <a:ext cx="7468553" cy="383024"/>
          </a:xfrm>
          <a:prstGeom prst="rect">
            <a:avLst/>
          </a:prstGeom>
          <a:noFill/>
          <a:ln/>
        </p:spPr>
        <p:txBody>
          <a:bodyPr wrap="none" lIns="0" tIns="0" rIns="0" bIns="0" rtlCol="0" anchor="t"/>
          <a:lstStyle/>
          <a:p>
            <a:pPr marL="0" indent="0">
              <a:lnSpc>
                <a:spcPts val="3000"/>
              </a:lnSpc>
              <a:buNone/>
            </a:pP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947" y="1009412"/>
            <a:ext cx="7708106" cy="1206579"/>
          </a:xfrm>
          <a:prstGeom prst="rect">
            <a:avLst/>
          </a:prstGeom>
          <a:noFill/>
          <a:ln/>
        </p:spPr>
        <p:txBody>
          <a:bodyPr wrap="square" lIns="0" tIns="0" rIns="0" bIns="0" rtlCol="0" anchor="t"/>
          <a:lstStyle/>
          <a:p>
            <a:pPr marL="0" indent="0">
              <a:lnSpc>
                <a:spcPts val="4750"/>
              </a:lnSpc>
              <a:buNone/>
            </a:pPr>
            <a:r>
              <a:rPr lang="en-US" sz="3800" dirty="0">
                <a:solidFill>
                  <a:srgbClr val="38512F"/>
                </a:solidFill>
                <a:latin typeface="Lora" pitchFamily="34" charset="0"/>
                <a:ea typeface="Lora" pitchFamily="34" charset="-122"/>
                <a:cs typeface="Lora" pitchFamily="34" charset="-120"/>
              </a:rPr>
              <a:t>Conclusion: Reducing Customer Churn</a:t>
            </a:r>
            <a:endParaRPr lang="en-US" sz="3800" dirty="0"/>
          </a:p>
        </p:txBody>
      </p:sp>
      <p:sp>
        <p:nvSpPr>
          <p:cNvPr id="4" name="Text 1"/>
          <p:cNvSpPr/>
          <p:nvPr/>
        </p:nvSpPr>
        <p:spPr>
          <a:xfrm>
            <a:off x="717947" y="2523649"/>
            <a:ext cx="7708106" cy="328136"/>
          </a:xfrm>
          <a:prstGeom prst="rect">
            <a:avLst/>
          </a:prstGeom>
          <a:noFill/>
          <a:ln/>
        </p:spPr>
        <p:txBody>
          <a:bodyPr wrap="non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Understanding churn is crucial. Use data-driven strategies. Focus on retention efforts.</a:t>
            </a:r>
            <a:endParaRPr lang="en-US" sz="1600" dirty="0"/>
          </a:p>
        </p:txBody>
      </p:sp>
      <p:sp>
        <p:nvSpPr>
          <p:cNvPr id="5" name="Text 2"/>
          <p:cNvSpPr/>
          <p:nvPr/>
        </p:nvSpPr>
        <p:spPr>
          <a:xfrm>
            <a:off x="717947" y="2923580"/>
            <a:ext cx="7708106" cy="328136"/>
          </a:xfrm>
          <a:prstGeom prst="rect">
            <a:avLst/>
          </a:prstGeom>
          <a:noFill/>
          <a:ln/>
        </p:spPr>
        <p:txBody>
          <a:bodyPr wrap="non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Reduce churn and boost profitability. Continuously monitor and adapt strategies.</a:t>
            </a:r>
            <a:endParaRPr lang="en-US" sz="1600" dirty="0"/>
          </a:p>
        </p:txBody>
      </p:sp>
      <p:sp>
        <p:nvSpPr>
          <p:cNvPr id="6" name="Text 3"/>
          <p:cNvSpPr/>
          <p:nvPr/>
        </p:nvSpPr>
        <p:spPr>
          <a:xfrm>
            <a:off x="717947" y="3323511"/>
            <a:ext cx="7708106" cy="656273"/>
          </a:xfrm>
          <a:prstGeom prst="rect">
            <a:avLst/>
          </a:prstGeom>
          <a:noFill/>
          <a:ln/>
        </p:spPr>
        <p:txBody>
          <a:bodyPr wrap="squar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As old people churn rate is high, bank have to consider about some retirement policies for retaining them.</a:t>
            </a:r>
            <a:endParaRPr lang="en-US" sz="1600" dirty="0"/>
          </a:p>
        </p:txBody>
      </p:sp>
      <p:sp>
        <p:nvSpPr>
          <p:cNvPr id="7" name="Text 4"/>
          <p:cNvSpPr/>
          <p:nvPr/>
        </p:nvSpPr>
        <p:spPr>
          <a:xfrm>
            <a:off x="717947" y="4051578"/>
            <a:ext cx="7708106" cy="656273"/>
          </a:xfrm>
          <a:prstGeom prst="rect">
            <a:avLst/>
          </a:prstGeom>
          <a:noFill/>
          <a:ln/>
        </p:spPr>
        <p:txBody>
          <a:bodyPr wrap="squar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Higher balance people leaving the bank more, may be the interest rate of the bank is low as compered to other banks. Bank have to make some changes or decisions on it.</a:t>
            </a:r>
            <a:endParaRPr lang="en-US" sz="1600" dirty="0"/>
          </a:p>
        </p:txBody>
      </p:sp>
      <p:sp>
        <p:nvSpPr>
          <p:cNvPr id="8" name="Text 5"/>
          <p:cNvSpPr/>
          <p:nvPr/>
        </p:nvSpPr>
        <p:spPr>
          <a:xfrm>
            <a:off x="717947" y="4779645"/>
            <a:ext cx="7708106" cy="656273"/>
          </a:xfrm>
          <a:prstGeom prst="rect">
            <a:avLst/>
          </a:prstGeom>
          <a:noFill/>
          <a:ln/>
        </p:spPr>
        <p:txBody>
          <a:bodyPr wrap="squar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people having more number of products leaving the bank more. may be bank charges more for products.</a:t>
            </a:r>
            <a:endParaRPr lang="en-US" sz="1600" dirty="0"/>
          </a:p>
        </p:txBody>
      </p:sp>
      <p:sp>
        <p:nvSpPr>
          <p:cNvPr id="9" name="Text 6"/>
          <p:cNvSpPr/>
          <p:nvPr/>
        </p:nvSpPr>
        <p:spPr>
          <a:xfrm>
            <a:off x="717947" y="5507712"/>
            <a:ext cx="7708106" cy="984409"/>
          </a:xfrm>
          <a:prstGeom prst="rect">
            <a:avLst/>
          </a:prstGeom>
          <a:noFill/>
          <a:ln/>
        </p:spPr>
        <p:txBody>
          <a:bodyPr wrap="squar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people of Germany having high average balances, this may be the reason for their churn. Bank should consider about the interest rate of other banks of this location. By comparing this we have to change the interest rate for customers of Germany.</a:t>
            </a:r>
            <a:endParaRPr lang="en-US" sz="1600" dirty="0"/>
          </a:p>
        </p:txBody>
      </p:sp>
      <p:sp>
        <p:nvSpPr>
          <p:cNvPr id="10" name="Text 7"/>
          <p:cNvSpPr/>
          <p:nvPr/>
        </p:nvSpPr>
        <p:spPr>
          <a:xfrm>
            <a:off x="717947" y="6563916"/>
            <a:ext cx="7708106" cy="656273"/>
          </a:xfrm>
          <a:prstGeom prst="rect">
            <a:avLst/>
          </a:prstGeom>
          <a:noFill/>
          <a:ln/>
        </p:spPr>
        <p:txBody>
          <a:bodyPr wrap="square" lIns="0" tIns="0" rIns="0" bIns="0" rtlCol="0" anchor="t"/>
          <a:lstStyle/>
          <a:p>
            <a:pPr marL="342900" indent="-342900">
              <a:lnSpc>
                <a:spcPts val="2550"/>
              </a:lnSpc>
              <a:buSzPct val="100000"/>
              <a:buChar char="•"/>
            </a:pPr>
            <a:r>
              <a:rPr lang="en-US" sz="1600" dirty="0">
                <a:solidFill>
                  <a:srgbClr val="3A3630"/>
                </a:solidFill>
                <a:latin typeface="Source Sans Pro" pitchFamily="34" charset="0"/>
                <a:ea typeface="Source Sans Pro" pitchFamily="34" charset="-122"/>
                <a:cs typeface="Source Sans Pro" pitchFamily="34" charset="-120"/>
              </a:rPr>
              <a:t>employed people churned more as compared to unemployed. Bank have to make some changes in charging on loans and other related fields.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531</Words>
  <Application>Microsoft Office PowerPoint</Application>
  <PresentationFormat>Custom</PresentationFormat>
  <Paragraphs>50</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chiranjibi dalai</cp:lastModifiedBy>
  <cp:revision>1</cp:revision>
  <dcterms:created xsi:type="dcterms:W3CDTF">2025-02-12T15:05:23Z</dcterms:created>
  <dcterms:modified xsi:type="dcterms:W3CDTF">2025-02-22T10:47:43Z</dcterms:modified>
</cp:coreProperties>
</file>